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72" r:id="rId4"/>
    <p:sldId id="273" r:id="rId5"/>
    <p:sldId id="291" r:id="rId6"/>
    <p:sldId id="292" r:id="rId7"/>
    <p:sldId id="276" r:id="rId8"/>
    <p:sldId id="262" r:id="rId9"/>
    <p:sldId id="263" r:id="rId10"/>
    <p:sldId id="265" r:id="rId11"/>
    <p:sldId id="266" r:id="rId12"/>
    <p:sldId id="279" r:id="rId13"/>
    <p:sldId id="293" r:id="rId14"/>
    <p:sldId id="280" r:id="rId15"/>
    <p:sldId id="281" r:id="rId16"/>
    <p:sldId id="267" r:id="rId17"/>
    <p:sldId id="268" r:id="rId18"/>
    <p:sldId id="286" r:id="rId19"/>
    <p:sldId id="285" r:id="rId20"/>
    <p:sldId id="282" r:id="rId21"/>
    <p:sldId id="284" r:id="rId22"/>
    <p:sldId id="283" r:id="rId23"/>
    <p:sldId id="287" r:id="rId24"/>
    <p:sldId id="288" r:id="rId25"/>
    <p:sldId id="289" r:id="rId26"/>
    <p:sldId id="290" r:id="rId27"/>
    <p:sldId id="270" r:id="rId28"/>
    <p:sldId id="271" r:id="rId29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7" autoAdjust="0"/>
    <p:restoredTop sz="61175" autoAdjust="0"/>
  </p:normalViewPr>
  <p:slideViewPr>
    <p:cSldViewPr snapToGrid="0">
      <p:cViewPr varScale="1">
        <p:scale>
          <a:sx n="50" d="100"/>
          <a:sy n="50" d="100"/>
        </p:scale>
        <p:origin x="166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BA672-9FE2-468E-95C6-26EAB65262F6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991B4-A1E9-4A60-825F-8803C3100F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19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670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95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645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223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601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289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680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93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687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812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95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705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3977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422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170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626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on </a:t>
            </a:r>
            <a:r>
              <a:rPr lang="en-US" altLang="ko-KR" baseline="0" dirty="0" smtClean="0"/>
              <a:t>the input samples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947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60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95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126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09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34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469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63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10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991B4-A1E9-4A60-825F-8803C3100F3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24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76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3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903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46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88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22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23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840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11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5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CF02C-F814-4824-94D7-FB2D9B2B4571}" type="datetimeFigureOut">
              <a:rPr lang="ko-KR" altLang="en-US" smtClean="0"/>
              <a:t>2016-06-09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1059-7CC8-41BF-82D3-758CB7A28E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0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0659" y="967984"/>
            <a:ext cx="9436924" cy="2387600"/>
          </a:xfrm>
        </p:spPr>
        <p:txBody>
          <a:bodyPr>
            <a:normAutofit/>
          </a:bodyPr>
          <a:lstStyle/>
          <a:p>
            <a:r>
              <a:rPr lang="en-US" altLang="ko-KR" sz="4400" dirty="0" smtClean="0"/>
              <a:t>Reconstruction For Rendering distribution Effect</a:t>
            </a:r>
            <a:endParaRPr lang="ko-KR" alt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597734" y="4409560"/>
            <a:ext cx="2426525" cy="1655762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Song Hyunji</a:t>
            </a:r>
          </a:p>
          <a:p>
            <a:r>
              <a:rPr lang="en-US" altLang="ko-KR" sz="1800" dirty="0" smtClean="0"/>
              <a:t>2016.6.9</a:t>
            </a:r>
            <a:endParaRPr lang="ko-KR" altLang="en-US" sz="1800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124197" y="3610098"/>
            <a:ext cx="9729849" cy="35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9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50"/>
          </a:xfrm>
        </p:spPr>
        <p:txBody>
          <a:bodyPr/>
          <a:lstStyle/>
          <a:p>
            <a:r>
              <a:rPr lang="en-US" altLang="ko-KR" b="1" dirty="0" smtClean="0"/>
              <a:t>Averaging these pinhole images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53" y="1625931"/>
            <a:ext cx="7911421" cy="44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2450" y="93386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Proposed approach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13" y="2577217"/>
            <a:ext cx="5890782" cy="332636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898341" y="4424084"/>
            <a:ext cx="995083" cy="147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63071" y="2583727"/>
            <a:ext cx="4787153" cy="3690117"/>
            <a:chOff x="363071" y="2583727"/>
            <a:chExt cx="4787153" cy="3690117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24" y="3413734"/>
              <a:ext cx="4088005" cy="2316536"/>
            </a:xfrm>
            <a:prstGeom prst="rect">
              <a:avLst/>
            </a:prstGeom>
          </p:spPr>
        </p:pic>
        <p:cxnSp>
          <p:nvCxnSpPr>
            <p:cNvPr id="9" name="직선 화살표 연결선 8"/>
            <p:cNvCxnSpPr/>
            <p:nvPr/>
          </p:nvCxnSpPr>
          <p:spPr>
            <a:xfrm>
              <a:off x="730624" y="5730270"/>
              <a:ext cx="4419600" cy="1162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V="1">
              <a:off x="730624" y="2971800"/>
              <a:ext cx="0" cy="275847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3071" y="2583727"/>
              <a:ext cx="1317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Lens u</a:t>
              </a:r>
              <a:endParaRPr lang="ko-KR" alt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32412" y="5904512"/>
              <a:ext cx="1317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Screen x</a:t>
              </a:r>
              <a:endParaRPr lang="ko-KR" altLang="en-US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0624" y="1332522"/>
            <a:ext cx="97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1. Generate x(screen),u(Lens) diagram</a:t>
            </a:r>
            <a:endParaRPr lang="ko-KR" altLang="en-US" sz="2400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3328988" y="3425358"/>
            <a:ext cx="14288" cy="2316536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7914" y="4260460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Output:</a:t>
            </a:r>
          </a:p>
          <a:p>
            <a:r>
              <a:rPr lang="en-US" altLang="ko-KR" b="1" dirty="0">
                <a:solidFill>
                  <a:schemeClr val="bg1"/>
                </a:solidFill>
              </a:rPr>
              <a:t>integration over lens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2225" y="6405789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Author’s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60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2450" y="93386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Proposed approach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13" y="2577217"/>
            <a:ext cx="5890782" cy="332636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898341" y="4424084"/>
            <a:ext cx="995083" cy="147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63071" y="2583727"/>
            <a:ext cx="4787153" cy="3690117"/>
            <a:chOff x="363071" y="2583727"/>
            <a:chExt cx="4787153" cy="3690117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24" y="3413734"/>
              <a:ext cx="4088005" cy="2316536"/>
            </a:xfrm>
            <a:prstGeom prst="rect">
              <a:avLst/>
            </a:prstGeom>
          </p:spPr>
        </p:pic>
        <p:cxnSp>
          <p:nvCxnSpPr>
            <p:cNvPr id="9" name="직선 화살표 연결선 8"/>
            <p:cNvCxnSpPr/>
            <p:nvPr/>
          </p:nvCxnSpPr>
          <p:spPr>
            <a:xfrm>
              <a:off x="730624" y="5730270"/>
              <a:ext cx="4419600" cy="1162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V="1">
              <a:off x="730624" y="2971800"/>
              <a:ext cx="0" cy="275847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3071" y="2583727"/>
              <a:ext cx="1317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Lens u</a:t>
              </a:r>
              <a:endParaRPr lang="ko-KR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32412" y="5904512"/>
              <a:ext cx="1317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Screen x</a:t>
              </a:r>
              <a:endParaRPr lang="ko-KR" alt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0624" y="1332522"/>
            <a:ext cx="97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2</a:t>
            </a:r>
            <a:r>
              <a:rPr lang="en-US" altLang="ko-KR" sz="2400" dirty="0" smtClean="0"/>
              <a:t>. </a:t>
            </a:r>
            <a:r>
              <a:rPr lang="en-US" altLang="ko-KR" sz="2400" dirty="0"/>
              <a:t>Start with </a:t>
            </a:r>
            <a:r>
              <a:rPr lang="en-US" altLang="ko-KR" sz="2400" b="1" dirty="0"/>
              <a:t>sparse </a:t>
            </a:r>
            <a:r>
              <a:rPr lang="en-US" altLang="ko-KR" sz="2400" dirty="0"/>
              <a:t>input sampling</a:t>
            </a:r>
            <a:endParaRPr lang="ko-KR" altLang="en-US" sz="2400" dirty="0"/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271588" y="3413734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V="1">
            <a:off x="1812551" y="3413734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V="1">
            <a:off x="2321580" y="3402110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2862543" y="3402110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3336593" y="3407922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V="1">
            <a:off x="3877556" y="3407922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V="1">
            <a:off x="4331686" y="3425358"/>
            <a:ext cx="28575" cy="231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/>
          <p:cNvSpPr/>
          <p:nvPr/>
        </p:nvSpPr>
        <p:spPr>
          <a:xfrm>
            <a:off x="1020804" y="5401506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1759880" y="5125281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1645277" y="4516983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2384353" y="4240758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2260645" y="5237242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2999721" y="4961017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2885118" y="4352719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3624194" y="4076494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843164" y="4661618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1382045" y="4415435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1267442" y="3807137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2006518" y="3530912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3235885" y="5447365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3974961" y="5171140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3860358" y="4562842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4599434" y="4286617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4051686" y="3809270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3066804" y="3697058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2552526" y="3761202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4563126" y="3838100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4452977" y="5029798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2094576" y="4465394"/>
            <a:ext cx="166069" cy="166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0182225" y="6317282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Author’s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63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2450" y="93386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Proposed approach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0624" y="1332522"/>
            <a:ext cx="970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2.</a:t>
            </a:r>
            <a:r>
              <a:rPr lang="en-US" altLang="ko-KR" sz="2400" dirty="0"/>
              <a:t> Use slope to </a:t>
            </a:r>
            <a:r>
              <a:rPr lang="en-US" altLang="ko-KR" sz="2400" b="1" dirty="0" err="1"/>
              <a:t>reproject</a:t>
            </a:r>
            <a:r>
              <a:rPr lang="en-US" altLang="ko-KR" sz="2400" b="1" dirty="0"/>
              <a:t> </a:t>
            </a:r>
            <a:r>
              <a:rPr lang="en-US" altLang="ko-KR" sz="2400" dirty="0" smtClean="0"/>
              <a:t>radiance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input samples come equipped with radiance and a </a:t>
            </a:r>
            <a:r>
              <a:rPr lang="en-US" altLang="ko-KR" sz="2400" dirty="0" smtClean="0"/>
              <a:t>slope</a:t>
            </a:r>
            <a:endParaRPr lang="ko-KR" altLang="en-US" sz="2400" dirty="0"/>
          </a:p>
        </p:txBody>
      </p:sp>
      <p:grpSp>
        <p:nvGrpSpPr>
          <p:cNvPr id="8" name="그룹 7"/>
          <p:cNvGrpSpPr/>
          <p:nvPr/>
        </p:nvGrpSpPr>
        <p:grpSpPr>
          <a:xfrm>
            <a:off x="1322166" y="2145282"/>
            <a:ext cx="8999992" cy="4712717"/>
            <a:chOff x="375710" y="2764955"/>
            <a:chExt cx="4774514" cy="3508889"/>
          </a:xfrm>
        </p:grpSpPr>
        <p:grpSp>
          <p:nvGrpSpPr>
            <p:cNvPr id="3" name="그룹 2"/>
            <p:cNvGrpSpPr/>
            <p:nvPr/>
          </p:nvGrpSpPr>
          <p:grpSpPr>
            <a:xfrm>
              <a:off x="375710" y="2764955"/>
              <a:ext cx="4774514" cy="3508889"/>
              <a:chOff x="375710" y="2764955"/>
              <a:chExt cx="4774514" cy="3508889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624" y="3413734"/>
                <a:ext cx="4088005" cy="2316536"/>
              </a:xfrm>
              <a:prstGeom prst="rect">
                <a:avLst/>
              </a:prstGeom>
            </p:spPr>
          </p:pic>
          <p:cxnSp>
            <p:nvCxnSpPr>
              <p:cNvPr id="9" name="직선 화살표 연결선 8"/>
              <p:cNvCxnSpPr/>
              <p:nvPr/>
            </p:nvCxnSpPr>
            <p:spPr>
              <a:xfrm>
                <a:off x="730624" y="5730270"/>
                <a:ext cx="4419600" cy="11624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화살표 연결선 10"/>
              <p:cNvCxnSpPr/>
              <p:nvPr/>
            </p:nvCxnSpPr>
            <p:spPr>
              <a:xfrm flipV="1">
                <a:off x="730624" y="2971800"/>
                <a:ext cx="0" cy="275847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75710" y="2764955"/>
                <a:ext cx="1317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Lens u</a:t>
                </a:r>
                <a:endParaRPr lang="ko-KR" alt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32412" y="5904512"/>
                <a:ext cx="1317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Screen x</a:t>
                </a:r>
                <a:endParaRPr lang="ko-KR" altLang="en-US" dirty="0"/>
              </a:p>
            </p:txBody>
          </p:sp>
        </p:grpSp>
        <p:cxnSp>
          <p:nvCxnSpPr>
            <p:cNvPr id="10" name="직선 연결선 9"/>
            <p:cNvCxnSpPr/>
            <p:nvPr/>
          </p:nvCxnSpPr>
          <p:spPr>
            <a:xfrm flipV="1">
              <a:off x="1271588" y="3413734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1812551" y="3413734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2321580" y="3402110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2862543" y="3402110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V="1">
              <a:off x="3336593" y="3407922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flipV="1">
              <a:off x="3877556" y="3407922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4331686" y="3425358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타원 11"/>
            <p:cNvSpPr/>
            <p:nvPr/>
          </p:nvSpPr>
          <p:spPr>
            <a:xfrm>
              <a:off x="1020804" y="5401506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1759880" y="5125281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1645277" y="4516983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2384353" y="424075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2260645" y="523724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2999721" y="496101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2885118" y="4352719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3624194" y="4076494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843164" y="466161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1382045" y="4415435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1267442" y="380713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06518" y="353091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3235885" y="5447365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3974961" y="517114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3860358" y="456284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4599434" y="428661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4051686" y="380927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3066804" y="369705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552526" y="376120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/>
            <p:cNvSpPr/>
            <p:nvPr/>
          </p:nvSpPr>
          <p:spPr>
            <a:xfrm>
              <a:off x="4563126" y="383810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/>
            <p:cNvSpPr/>
            <p:nvPr/>
          </p:nvSpPr>
          <p:spPr>
            <a:xfrm>
              <a:off x="4452977" y="502979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94576" y="4465394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" name="직선 화살표 연결선 5"/>
          <p:cNvCxnSpPr/>
          <p:nvPr/>
        </p:nvCxnSpPr>
        <p:spPr>
          <a:xfrm flipV="1">
            <a:off x="6581486" y="4188996"/>
            <a:ext cx="1669920" cy="905773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 flipV="1">
            <a:off x="6063727" y="4998443"/>
            <a:ext cx="1669920" cy="905773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 flipV="1">
            <a:off x="3210865" y="3733719"/>
            <a:ext cx="1820936" cy="310277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 flipH="1" flipV="1">
            <a:off x="5729826" y="4109167"/>
            <a:ext cx="4216" cy="1124787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 flipH="1" flipV="1">
            <a:off x="3038628" y="4748550"/>
            <a:ext cx="4216" cy="1124787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flipV="1">
            <a:off x="3510062" y="4902953"/>
            <a:ext cx="561005" cy="907186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322158" y="6459036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Author’s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66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2450" y="93386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Proposed approach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0624" y="1332522"/>
            <a:ext cx="97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2.</a:t>
            </a:r>
            <a:r>
              <a:rPr lang="en-US" altLang="ko-KR" sz="2400" dirty="0"/>
              <a:t> Use slope to </a:t>
            </a:r>
            <a:r>
              <a:rPr lang="en-US" altLang="ko-KR" sz="2400" b="1" dirty="0" err="1"/>
              <a:t>reproject</a:t>
            </a:r>
            <a:r>
              <a:rPr lang="en-US" altLang="ko-KR" sz="2400" b="1" dirty="0"/>
              <a:t> </a:t>
            </a:r>
            <a:r>
              <a:rPr lang="en-US" altLang="ko-KR" sz="2400" dirty="0"/>
              <a:t>radiance</a:t>
            </a:r>
            <a:endParaRPr lang="ko-KR" altLang="en-US" sz="2400" dirty="0"/>
          </a:p>
        </p:txBody>
      </p:sp>
      <p:grpSp>
        <p:nvGrpSpPr>
          <p:cNvPr id="8" name="그룹 7"/>
          <p:cNvGrpSpPr/>
          <p:nvPr/>
        </p:nvGrpSpPr>
        <p:grpSpPr>
          <a:xfrm>
            <a:off x="1298341" y="1794187"/>
            <a:ext cx="9023817" cy="5063814"/>
            <a:chOff x="363071" y="2583727"/>
            <a:chExt cx="4787153" cy="3690117"/>
          </a:xfrm>
        </p:grpSpPr>
        <p:grpSp>
          <p:nvGrpSpPr>
            <p:cNvPr id="3" name="그룹 2"/>
            <p:cNvGrpSpPr/>
            <p:nvPr/>
          </p:nvGrpSpPr>
          <p:grpSpPr>
            <a:xfrm>
              <a:off x="363071" y="2583727"/>
              <a:ext cx="4787153" cy="3690117"/>
              <a:chOff x="363071" y="2583727"/>
              <a:chExt cx="4787153" cy="3690117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624" y="3413734"/>
                <a:ext cx="4088005" cy="2316536"/>
              </a:xfrm>
              <a:prstGeom prst="rect">
                <a:avLst/>
              </a:prstGeom>
            </p:spPr>
          </p:pic>
          <p:cxnSp>
            <p:nvCxnSpPr>
              <p:cNvPr id="9" name="직선 화살표 연결선 8"/>
              <p:cNvCxnSpPr/>
              <p:nvPr/>
            </p:nvCxnSpPr>
            <p:spPr>
              <a:xfrm>
                <a:off x="730624" y="5730270"/>
                <a:ext cx="4419600" cy="11624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화살표 연결선 10"/>
              <p:cNvCxnSpPr/>
              <p:nvPr/>
            </p:nvCxnSpPr>
            <p:spPr>
              <a:xfrm flipV="1">
                <a:off x="730624" y="2971800"/>
                <a:ext cx="0" cy="275847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63071" y="2583727"/>
                <a:ext cx="1317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Lens u</a:t>
                </a:r>
                <a:endParaRPr lang="ko-KR" alt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32412" y="5904512"/>
                <a:ext cx="1317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Screen x</a:t>
                </a:r>
                <a:endParaRPr lang="ko-KR" altLang="en-US" dirty="0"/>
              </a:p>
            </p:txBody>
          </p:sp>
        </p:grpSp>
        <p:cxnSp>
          <p:nvCxnSpPr>
            <p:cNvPr id="10" name="직선 연결선 9"/>
            <p:cNvCxnSpPr/>
            <p:nvPr/>
          </p:nvCxnSpPr>
          <p:spPr>
            <a:xfrm flipV="1">
              <a:off x="1271588" y="3413734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1812551" y="3413734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2321580" y="3402110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2862543" y="3402110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V="1">
              <a:off x="3336593" y="3407922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flipV="1">
              <a:off x="3877556" y="3407922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4331686" y="3425358"/>
              <a:ext cx="28575" cy="2316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타원 11"/>
            <p:cNvSpPr/>
            <p:nvPr/>
          </p:nvSpPr>
          <p:spPr>
            <a:xfrm>
              <a:off x="1020804" y="5401506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1759880" y="5125281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1645277" y="4516983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2384353" y="424075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2260645" y="523724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2999721" y="496101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2885118" y="4352719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3624194" y="4076494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843164" y="466161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1382045" y="4415435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1267442" y="380713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06518" y="353091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3235885" y="5447365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3974961" y="517114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3860358" y="456284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4599434" y="4286617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4051686" y="380927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3066804" y="369705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552526" y="3761202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/>
            <p:cNvSpPr/>
            <p:nvPr/>
          </p:nvSpPr>
          <p:spPr>
            <a:xfrm>
              <a:off x="4563126" y="3838100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/>
            <p:cNvSpPr/>
            <p:nvPr/>
          </p:nvSpPr>
          <p:spPr>
            <a:xfrm>
              <a:off x="4452977" y="5029798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094576" y="4465394"/>
              <a:ext cx="166069" cy="166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5" name="직선 화살표 연결선 44"/>
          <p:cNvCxnSpPr>
            <a:stCxn id="36" idx="3"/>
          </p:cNvCxnSpPr>
          <p:nvPr/>
        </p:nvCxnSpPr>
        <p:spPr>
          <a:xfrm flipH="1">
            <a:off x="6500814" y="4704662"/>
            <a:ext cx="1435782" cy="753163"/>
          </a:xfrm>
          <a:prstGeom prst="straightConnector1">
            <a:avLst/>
          </a:prstGeom>
          <a:ln w="57150">
            <a:solidFill>
              <a:srgbClr val="FF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45"/>
          <p:cNvSpPr/>
          <p:nvPr/>
        </p:nvSpPr>
        <p:spPr>
          <a:xfrm>
            <a:off x="6221376" y="5445187"/>
            <a:ext cx="279436" cy="2031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6373993" y="5682232"/>
            <a:ext cx="279436" cy="2031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/>
          <p:nvPr/>
        </p:nvCxnSpPr>
        <p:spPr>
          <a:xfrm flipH="1">
            <a:off x="6665769" y="4410977"/>
            <a:ext cx="2556225" cy="1284867"/>
          </a:xfrm>
          <a:prstGeom prst="straightConnector1">
            <a:avLst/>
          </a:prstGeom>
          <a:ln w="57150">
            <a:solidFill>
              <a:srgbClr val="FF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Reprojection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9130" y="2586487"/>
            <a:ext cx="6814855" cy="295155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8" y="2586487"/>
            <a:ext cx="4186254" cy="5143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11" y="4036381"/>
            <a:ext cx="2367944" cy="51159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10" y="4547974"/>
            <a:ext cx="4988149" cy="1581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111" y="2041005"/>
            <a:ext cx="628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Input sample parameters: 5D</a:t>
            </a:r>
            <a:endParaRPr lang="ko-KR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856557" y="388519"/>
            <a:ext cx="261937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X,y</a:t>
            </a:r>
            <a:r>
              <a:rPr lang="en-US" altLang="ko-KR" dirty="0" smtClean="0"/>
              <a:t>: screen coordinate</a:t>
            </a:r>
          </a:p>
          <a:p>
            <a:r>
              <a:rPr lang="en-US" altLang="ko-KR" dirty="0" err="1"/>
              <a:t>u</a:t>
            </a:r>
            <a:r>
              <a:rPr lang="en-US" altLang="ko-KR" dirty="0" err="1" smtClean="0"/>
              <a:t>v</a:t>
            </a:r>
            <a:r>
              <a:rPr lang="en-US" altLang="ko-KR" dirty="0" smtClean="0"/>
              <a:t>,: lens coordinate</a:t>
            </a:r>
          </a:p>
          <a:p>
            <a:r>
              <a:rPr lang="en-US" altLang="ko-KR" dirty="0" smtClean="0"/>
              <a:t>Z: depth</a:t>
            </a:r>
          </a:p>
          <a:p>
            <a:r>
              <a:rPr lang="en-US" altLang="ko-KR" dirty="0" smtClean="0"/>
              <a:t>V: 3D motion vector</a:t>
            </a:r>
          </a:p>
          <a:p>
            <a:r>
              <a:rPr lang="en-US" altLang="ko-KR" dirty="0" smtClean="0"/>
              <a:t>L: radiance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110" y="3438298"/>
            <a:ext cx="628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err="1" smtClean="0"/>
              <a:t>Reprojection</a:t>
            </a:r>
            <a:r>
              <a:rPr lang="en-US" altLang="ko-KR" sz="2400" dirty="0" smtClean="0"/>
              <a:t> equation</a:t>
            </a:r>
            <a:endParaRPr lang="ko-KR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58125" y="5657850"/>
            <a:ext cx="230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z</a:t>
            </a:r>
            <a:r>
              <a:rPr lang="en-US" altLang="ko-KR" dirty="0" err="1" smtClean="0"/>
              <a:t>’,x’,y</a:t>
            </a:r>
            <a:r>
              <a:rPr lang="en-US" altLang="ko-KR" dirty="0" smtClean="0"/>
              <a:t>’: </a:t>
            </a:r>
            <a:r>
              <a:rPr lang="en-US" altLang="ko-KR" dirty="0" err="1" smtClean="0"/>
              <a:t>reprojected</a:t>
            </a:r>
            <a:r>
              <a:rPr lang="en-US" altLang="ko-KR" dirty="0" smtClean="0"/>
              <a:t> location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Reprojection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3" y="3454075"/>
            <a:ext cx="4088005" cy="2316536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>
            <a:off x="1205753" y="5770611"/>
            <a:ext cx="4419600" cy="11624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V="1">
            <a:off x="1205753" y="3012141"/>
            <a:ext cx="0" cy="275847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2624068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Lens u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2558" y="5786569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Screen x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258671" y="3442450"/>
            <a:ext cx="439270" cy="23281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43617" y="2938644"/>
            <a:ext cx="9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 pixel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359472" y="370872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3527561" y="417734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343785" y="467556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487270" y="5357555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446" y="2961335"/>
            <a:ext cx="49244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approach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3" y="3454075"/>
            <a:ext cx="4088005" cy="2316536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>
            <a:off x="1205753" y="5770611"/>
            <a:ext cx="4419600" cy="11624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V="1">
            <a:off x="1205753" y="3012141"/>
            <a:ext cx="0" cy="275847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2624068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Lens u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2558" y="5786569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Screen x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258671" y="3442450"/>
            <a:ext cx="439270" cy="23281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558681" y="2995562"/>
            <a:ext cx="9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 pixel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359472" y="370872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3527561" y="417734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343785" y="467556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487269" y="5224417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156" y="2788651"/>
            <a:ext cx="4905375" cy="3019425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3464808" y="3558714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3478306" y="388530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3389247" y="4024355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3426758" y="505075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3464859" y="490386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3350559" y="538021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3502959" y="553261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3343784" y="5172816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3478305" y="5185303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3409949" y="484922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3334870" y="4169770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3487270" y="4322170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3544420" y="4608574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3560109" y="478363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3535455" y="4436322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3290047" y="501248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305252" y="5321875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3281082" y="4840236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3316839" y="5523467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3440155" y="563097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3495062" y="517625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3404296" y="446906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3424998" y="5293927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3343834" y="433954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3302373" y="3897496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3516407" y="405856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3330287" y="455532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3451310" y="4690016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3302373" y="3492693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3502959" y="3723564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3516407" y="3922374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3572333" y="3493025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3303975" y="3815159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3305252" y="4018108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/>
          <p:cNvSpPr/>
          <p:nvPr/>
        </p:nvSpPr>
        <p:spPr>
          <a:xfrm>
            <a:off x="3385194" y="4165711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3290046" y="4406270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>
            <a:off x="3532093" y="5402802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3276497" y="5629405"/>
            <a:ext cx="121023" cy="121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924175" y="2232021"/>
            <a:ext cx="634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u="sng" dirty="0" smtClean="0"/>
              <a:t>Averaging </a:t>
            </a:r>
            <a:r>
              <a:rPr lang="en-US" altLang="ko-KR" u="sng" dirty="0" err="1" smtClean="0"/>
              <a:t>reprojected</a:t>
            </a:r>
            <a:r>
              <a:rPr lang="en-US" altLang="ko-KR" u="sng" dirty="0" smtClean="0"/>
              <a:t> radiance in 1 pixel-&gt; output</a:t>
            </a:r>
            <a:endParaRPr lang="ko-KR" altLang="en-US" u="sng" dirty="0"/>
          </a:p>
        </p:txBody>
      </p:sp>
      <p:cxnSp>
        <p:nvCxnSpPr>
          <p:cNvPr id="39" name="직선 화살표 연결선 38"/>
          <p:cNvCxnSpPr/>
          <p:nvPr/>
        </p:nvCxnSpPr>
        <p:spPr>
          <a:xfrm flipH="1">
            <a:off x="3409949" y="2654160"/>
            <a:ext cx="505691" cy="704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43099" y="1557161"/>
            <a:ext cx="1080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Perform </a:t>
            </a:r>
            <a:r>
              <a:rPr lang="en-US" altLang="ko-KR" sz="2400" b="1" dirty="0"/>
              <a:t>dense </a:t>
            </a:r>
            <a:r>
              <a:rPr lang="en-US" altLang="ko-KR" sz="2400" dirty="0" smtClean="0"/>
              <a:t>reconstruction using </a:t>
            </a:r>
            <a:r>
              <a:rPr lang="en-US" altLang="ko-KR" sz="2400" dirty="0"/>
              <a:t>sparse input samples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31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Reconstruction with complex visibility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Two samples can be </a:t>
            </a:r>
            <a:r>
              <a:rPr lang="en-US" altLang="ko-KR" sz="2400" dirty="0" err="1" smtClean="0"/>
              <a:t>reproject</a:t>
            </a:r>
            <a:r>
              <a:rPr lang="en-US" altLang="ko-KR" sz="2400" dirty="0" smtClean="0"/>
              <a:t> to the same red location</a:t>
            </a:r>
          </a:p>
          <a:p>
            <a:r>
              <a:rPr lang="en-US" altLang="ko-KR" sz="2400" dirty="0" smtClean="0"/>
              <a:t>In this case, we have to account for occlusion</a:t>
            </a:r>
            <a:endParaRPr lang="ko-KR" altLang="en-US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4137"/>
          <a:stretch/>
        </p:blipFill>
        <p:spPr>
          <a:xfrm>
            <a:off x="2466974" y="2951164"/>
            <a:ext cx="6505577" cy="371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15575" y="631190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Author’s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43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Reconstruction with complex visibility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Determine coverage in the case of two overlapping apparent surfaces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" y="2971800"/>
            <a:ext cx="9612234" cy="3554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20350" y="6526212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Author’s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73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First Paper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8638" y="1825625"/>
            <a:ext cx="10825162" cy="4351338"/>
          </a:xfrm>
        </p:spPr>
        <p:txBody>
          <a:bodyPr/>
          <a:lstStyle/>
          <a:p>
            <a:r>
              <a:rPr lang="en-US" altLang="ko-KR" sz="2400" b="1" dirty="0" smtClean="0"/>
              <a:t>“Temporal light field reconstruction for rendering distribution effects”</a:t>
            </a:r>
          </a:p>
          <a:p>
            <a:endParaRPr lang="en-US" altLang="ko-KR" sz="2400" b="1" dirty="0" smtClean="0"/>
          </a:p>
          <a:p>
            <a:pPr lvl="1"/>
            <a:r>
              <a:rPr lang="en-US" altLang="ko-KR" sz="2000" dirty="0" smtClean="0"/>
              <a:t>ACM Transactions on Graphics 2011</a:t>
            </a:r>
          </a:p>
          <a:p>
            <a:pPr lvl="1"/>
            <a:endParaRPr lang="en-US" altLang="ko-KR" sz="2000" dirty="0" smtClean="0"/>
          </a:p>
          <a:p>
            <a:pPr lvl="1"/>
            <a:r>
              <a:rPr lang="en-US" altLang="ko-KR" sz="2000" dirty="0" smtClean="0"/>
              <a:t>Jaakko </a:t>
            </a:r>
            <a:r>
              <a:rPr lang="en-US" altLang="ko-KR" sz="2000" dirty="0" err="1" smtClean="0"/>
              <a:t>Lehtinen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et </a:t>
            </a:r>
            <a:r>
              <a:rPr lang="en-US" altLang="ko-KR" sz="2000" dirty="0" smtClean="0"/>
              <a:t>al.</a:t>
            </a:r>
          </a:p>
          <a:p>
            <a:pPr lvl="1"/>
            <a:endParaRPr lang="en-US" altLang="ko-KR" sz="2000" dirty="0" smtClean="0"/>
          </a:p>
          <a:p>
            <a:pPr lvl="1"/>
            <a:r>
              <a:rPr lang="en-US" altLang="ko-KR" sz="2000" dirty="0" smtClean="0"/>
              <a:t>Distribution </a:t>
            </a:r>
            <a:r>
              <a:rPr lang="en-US" altLang="ko-KR" sz="2000" dirty="0"/>
              <a:t>effects are </a:t>
            </a:r>
            <a:r>
              <a:rPr lang="en-US" altLang="ko-KR" sz="2000" b="1" dirty="0"/>
              <a:t>like motion blur, depth of field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33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&amp; Comparison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1423987"/>
            <a:ext cx="10521481" cy="51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Second Paper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8638" y="1825625"/>
            <a:ext cx="10825162" cy="4351338"/>
          </a:xfrm>
        </p:spPr>
        <p:txBody>
          <a:bodyPr/>
          <a:lstStyle/>
          <a:p>
            <a:r>
              <a:rPr lang="en-US" altLang="ko-KR" sz="2400" b="1" dirty="0" smtClean="0"/>
              <a:t>“Reconstructing the indirect light field for global illumination”</a:t>
            </a:r>
          </a:p>
          <a:p>
            <a:endParaRPr lang="en-US" altLang="ko-KR" sz="2400" b="1" dirty="0" smtClean="0"/>
          </a:p>
          <a:p>
            <a:pPr lvl="1"/>
            <a:r>
              <a:rPr lang="en-US" altLang="ko-KR" sz="2000" dirty="0" smtClean="0"/>
              <a:t>ACM Transactions on Graphics 2012</a:t>
            </a:r>
          </a:p>
          <a:p>
            <a:pPr lvl="1"/>
            <a:endParaRPr lang="en-US" altLang="ko-KR" sz="2000" dirty="0" smtClean="0"/>
          </a:p>
          <a:p>
            <a:pPr lvl="1"/>
            <a:r>
              <a:rPr lang="en-US" altLang="ko-KR" sz="2000" dirty="0" smtClean="0"/>
              <a:t>Jaakko </a:t>
            </a:r>
            <a:r>
              <a:rPr lang="en-US" altLang="ko-KR" sz="2000" dirty="0" err="1" smtClean="0"/>
              <a:t>Lehtinen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et </a:t>
            </a:r>
            <a:r>
              <a:rPr lang="en-US" altLang="ko-KR" sz="2000" dirty="0" smtClean="0"/>
              <a:t>al.</a:t>
            </a:r>
          </a:p>
          <a:p>
            <a:pPr lvl="1"/>
            <a:endParaRPr lang="en-US" altLang="ko-KR" sz="2000" dirty="0" smtClean="0"/>
          </a:p>
          <a:p>
            <a:pPr lvl="1"/>
            <a:endParaRPr lang="en-US" altLang="ko-KR" sz="2000" dirty="0" smtClean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81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Indirect light field 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4026" y="2859089"/>
            <a:ext cx="7978252" cy="3098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95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Stochastic techniques for rendering indirect illumination suffer from noise due to the variance in the </a:t>
            </a:r>
            <a:r>
              <a:rPr lang="en-US" altLang="ko-KR" dirty="0" err="1" smtClean="0"/>
              <a:t>intergration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28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Input &amp; Output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3294" y="3930580"/>
            <a:ext cx="5951031" cy="2700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1587" y="2036309"/>
            <a:ext cx="9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The radiance L from point p towards the camera c is computed by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6" name="내용 개체 틀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8" y="2500762"/>
            <a:ext cx="5058355" cy="55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1587" y="3284249"/>
            <a:ext cx="9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Each input samples corresponds to a secondary ray, and consists of the tuple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459" y="3763039"/>
            <a:ext cx="4728596" cy="437833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3228975" y="3028262"/>
            <a:ext cx="1000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Input &amp; Output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89" y="3325523"/>
            <a:ext cx="6062662" cy="1545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587" y="2036309"/>
            <a:ext cx="9429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dirty="0" smtClean="0"/>
              <a:t>Output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Given the samples recorded in the first pass, the second pass evaluates for each primary hit in the input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The </a:t>
            </a:r>
            <a:r>
              <a:rPr lang="en-US" altLang="ko-KR" dirty="0" smtClean="0"/>
              <a:t>reconstruct </a:t>
            </a:r>
            <a:r>
              <a:rPr lang="en-US" altLang="ko-KR" dirty="0"/>
              <a:t>function </a:t>
            </a:r>
            <a:r>
              <a:rPr lang="en-US" altLang="ko-KR" dirty="0" smtClean="0"/>
              <a:t>performs </a:t>
            </a:r>
            <a:r>
              <a:rPr lang="en-US" altLang="ko-KR" dirty="0"/>
              <a:t>the </a:t>
            </a:r>
            <a:r>
              <a:rPr lang="en-US" altLang="ko-KR" dirty="0" err="1"/>
              <a:t>upsampling</a:t>
            </a:r>
            <a:r>
              <a:rPr lang="en-US" altLang="ko-KR" dirty="0"/>
              <a:t> of the incident light field based on the input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3200401" y="4631188"/>
            <a:ext cx="2386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81176" y="5245550"/>
            <a:ext cx="707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And, How to calculate RECONSTRUCT(</a:t>
            </a:r>
            <a:r>
              <a:rPr lang="en-US" altLang="ko-KR" b="1" dirty="0" err="1" smtClean="0"/>
              <a:t>p,w</a:t>
            </a:r>
            <a:r>
              <a:rPr lang="en-US" altLang="ko-KR" b="1" dirty="0" smtClean="0"/>
              <a:t>)?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939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Reconstruction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Find intersection point between reconstruction ray and spatial support of samples.</a:t>
            </a:r>
          </a:p>
          <a:p>
            <a:r>
              <a:rPr lang="en-US" altLang="ko-KR" sz="2400" dirty="0" smtClean="0"/>
              <a:t>Take a weighted average among all samples.</a:t>
            </a:r>
            <a:endParaRPr lang="ko-KR" altLang="en-US" sz="2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86" y="3435350"/>
            <a:ext cx="5949178" cy="333375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6815137" y="4271963"/>
            <a:ext cx="657225" cy="600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7586663" y="4386263"/>
            <a:ext cx="1843087" cy="142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81570" y="4088368"/>
            <a:ext cx="181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intersection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3820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3982" y="1490173"/>
            <a:ext cx="9252579" cy="50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381500" y="2493963"/>
            <a:ext cx="3062288" cy="1325563"/>
          </a:xfrm>
        </p:spPr>
        <p:txBody>
          <a:bodyPr/>
          <a:lstStyle/>
          <a:p>
            <a:r>
              <a:rPr lang="en-US" altLang="ko-KR" dirty="0" smtClean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63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Quiz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0151" y="1857375"/>
            <a:ext cx="93868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1. With a pinhole camera, a </a:t>
            </a:r>
            <a:r>
              <a:rPr lang="en-US" altLang="ko-KR" dirty="0"/>
              <a:t>single pixel </a:t>
            </a:r>
            <a:r>
              <a:rPr lang="en-US" altLang="ko-KR" dirty="0" smtClean="0"/>
              <a:t>can </a:t>
            </a:r>
            <a:r>
              <a:rPr lang="en-US" altLang="ko-KR" dirty="0"/>
              <a:t>receive light from many different parts of the scene, and we get a blurry background</a:t>
            </a:r>
            <a:r>
              <a:rPr lang="en-US" altLang="ko-KR" dirty="0" smtClean="0"/>
              <a:t>. (T/F)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2. In second paper, the function RECONSTRUCT(</a:t>
            </a:r>
            <a:r>
              <a:rPr lang="en-US" altLang="ko-KR" dirty="0" err="1" smtClean="0"/>
              <a:t>p,w</a:t>
            </a:r>
            <a:r>
              <a:rPr lang="en-US" altLang="ko-KR" dirty="0" smtClean="0"/>
              <a:t>) performs the </a:t>
            </a:r>
            <a:r>
              <a:rPr lang="en-US" altLang="ko-KR" dirty="0" err="1" smtClean="0"/>
              <a:t>upsampling</a:t>
            </a:r>
            <a:r>
              <a:rPr lang="en-US" altLang="ko-KR" dirty="0" smtClean="0"/>
              <a:t> of the incident light field based on the input samples. (T/f)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       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   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69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3044" y="250826"/>
            <a:ext cx="10515600" cy="1149350"/>
          </a:xfrm>
        </p:spPr>
        <p:txBody>
          <a:bodyPr>
            <a:normAutofit/>
          </a:bodyPr>
          <a:lstStyle/>
          <a:p>
            <a:r>
              <a:rPr lang="en-US" altLang="ko-KR" sz="4000" dirty="0" smtClean="0"/>
              <a:t>Pinhole image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400176"/>
            <a:ext cx="10515600" cy="4776787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The image that is rendered using a pinhole camera model looks sharp.</a:t>
            </a:r>
          </a:p>
          <a:p>
            <a:r>
              <a:rPr lang="en-US" altLang="ko-KR" sz="2400" dirty="0" smtClean="0"/>
              <a:t>Not realistic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55" y="2371589"/>
            <a:ext cx="7462408" cy="421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3044" y="250826"/>
            <a:ext cx="10515600" cy="114935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With motion blur and depth of field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3043" y="1243014"/>
            <a:ext cx="10515600" cy="4776787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Distribution effects can increase the realism of image.</a:t>
            </a:r>
          </a:p>
          <a:p>
            <a:r>
              <a:rPr lang="en-US" altLang="ko-KR" sz="2400" dirty="0"/>
              <a:t>The traditional method for rendering these phenomena is to take many samples per pixel</a:t>
            </a:r>
            <a:endParaRPr lang="en-US" altLang="ko-KR" sz="24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2945095"/>
            <a:ext cx="6084569" cy="3434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876" y="2431078"/>
            <a:ext cx="8286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Requires dense sampling of 5D function:</a:t>
            </a:r>
          </a:p>
          <a:p>
            <a:r>
              <a:rPr lang="en-US" altLang="ko-KR" b="1" dirty="0"/>
              <a:t>Pixel area (2D)</a:t>
            </a:r>
          </a:p>
          <a:p>
            <a:r>
              <a:rPr lang="en-US" altLang="ko-KR" b="1" dirty="0"/>
              <a:t>Lens aperture (2D)</a:t>
            </a:r>
          </a:p>
          <a:p>
            <a:r>
              <a:rPr lang="en-US" altLang="ko-KR" b="1" dirty="0"/>
              <a:t>Time (1D)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9155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Motion blur and depth of field 1 sample per pixel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7267" y="1839912"/>
            <a:ext cx="7797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Proposed algorithm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6914" y="1690688"/>
            <a:ext cx="8542974" cy="48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 smtClean="0"/>
              <a:t>Pinhole camera model</a:t>
            </a:r>
            <a:endParaRPr lang="ko-KR" altLang="en-US" sz="40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6911885" y="1690688"/>
            <a:ext cx="1770434" cy="1371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8682319" y="1690688"/>
            <a:ext cx="1770434" cy="13716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77" y="3385017"/>
            <a:ext cx="1672010" cy="1177231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8216154" y="2958353"/>
            <a:ext cx="13446" cy="329822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7037201" y="6256577"/>
            <a:ext cx="3415552" cy="130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/>
          <p:nvPr/>
        </p:nvCxnSpPr>
        <p:spPr>
          <a:xfrm flipH="1">
            <a:off x="7627476" y="3729526"/>
            <a:ext cx="912409" cy="269827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stCxn id="4" idx="2"/>
            <a:endCxn id="9" idx="2"/>
          </p:cNvCxnSpPr>
          <p:nvPr/>
        </p:nvCxnSpPr>
        <p:spPr>
          <a:xfrm>
            <a:off x="7797102" y="3062288"/>
            <a:ext cx="947875" cy="3325065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09729" y="2376488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19645" y="3729526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2"/>
                </a:solidFill>
              </a:rPr>
              <a:t>object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2927" y="4647215"/>
            <a:ext cx="73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lens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26270" y="6071911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sensor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583612" y="6149711"/>
            <a:ext cx="322730" cy="3445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3" y="2396390"/>
            <a:ext cx="6029922" cy="3404936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7548309" y="6141570"/>
            <a:ext cx="322730" cy="3445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1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 smtClean="0"/>
              <a:t>Thin lens camera model</a:t>
            </a:r>
            <a:endParaRPr lang="ko-KR" altLang="en-US" sz="40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6911885" y="1690688"/>
            <a:ext cx="1770434" cy="1371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8682319" y="1690688"/>
            <a:ext cx="1770434" cy="13716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77" y="3385017"/>
            <a:ext cx="1672010" cy="1177231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8216154" y="2958353"/>
            <a:ext cx="13446" cy="329822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7037201" y="6256577"/>
            <a:ext cx="3415552" cy="130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6562213" y="4647215"/>
            <a:ext cx="3321327" cy="47552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>
            <a:endCxn id="12" idx="6"/>
          </p:cNvCxnSpPr>
          <p:nvPr/>
        </p:nvCxnSpPr>
        <p:spPr>
          <a:xfrm>
            <a:off x="7781272" y="2943407"/>
            <a:ext cx="2102268" cy="194157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endCxn id="12" idx="2"/>
          </p:cNvCxnSpPr>
          <p:nvPr/>
        </p:nvCxnSpPr>
        <p:spPr>
          <a:xfrm flipH="1">
            <a:off x="6562213" y="2958353"/>
            <a:ext cx="2713969" cy="192662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stCxn id="12" idx="2"/>
          </p:cNvCxnSpPr>
          <p:nvPr/>
        </p:nvCxnSpPr>
        <p:spPr>
          <a:xfrm>
            <a:off x="6562213" y="4884977"/>
            <a:ext cx="1527411" cy="13716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12" idx="6"/>
          </p:cNvCxnSpPr>
          <p:nvPr/>
        </p:nvCxnSpPr>
        <p:spPr>
          <a:xfrm flipH="1">
            <a:off x="8089624" y="4884977"/>
            <a:ext cx="1793916" cy="13716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8089624" y="2888706"/>
            <a:ext cx="434693" cy="3367871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09729" y="2376488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19645" y="3729526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2"/>
                </a:solidFill>
              </a:rPr>
              <a:t>object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2927" y="4647215"/>
            <a:ext cx="73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lens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26270" y="6071911"/>
            <a:ext cx="146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sensor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7891281" y="6139023"/>
            <a:ext cx="322730" cy="3445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41" y="2888706"/>
            <a:ext cx="4731628" cy="2670763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3243262" y="4113865"/>
            <a:ext cx="700088" cy="533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4071938" y="4647215"/>
            <a:ext cx="3760781" cy="1491808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3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986024" y="2290766"/>
            <a:ext cx="1770434" cy="1371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/>
          <a:stretch/>
        </p:blipFill>
        <p:spPr>
          <a:xfrm>
            <a:off x="2631142" y="2330752"/>
            <a:ext cx="1770434" cy="13716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84" y="3811224"/>
            <a:ext cx="1093692" cy="77004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2164977" y="3332821"/>
            <a:ext cx="13446" cy="329822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986024" y="6631045"/>
            <a:ext cx="2348847" cy="1367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08554" y="5032491"/>
            <a:ext cx="2312846" cy="38403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886770" y="5089278"/>
            <a:ext cx="270459" cy="2704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57" y="3037568"/>
            <a:ext cx="5935011" cy="3350011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smtClean="0"/>
              <a:t>Thin lens camera model</a:t>
            </a:r>
            <a:endParaRPr lang="ko-KR" altLang="en-US" sz="4000" b="1" dirty="0"/>
          </a:p>
        </p:txBody>
      </p:sp>
      <p:sp>
        <p:nvSpPr>
          <p:cNvPr id="12" name="타원 11"/>
          <p:cNvSpPr/>
          <p:nvPr/>
        </p:nvSpPr>
        <p:spPr>
          <a:xfrm>
            <a:off x="3213108" y="5089278"/>
            <a:ext cx="270459" cy="2704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57" y="3037568"/>
            <a:ext cx="5935011" cy="33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566</Words>
  <Application>Microsoft Office PowerPoint</Application>
  <PresentationFormat>와이드스크린</PresentationFormat>
  <Paragraphs>149</Paragraphs>
  <Slides>28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1" baseType="lpstr">
      <vt:lpstr>맑은 고딕</vt:lpstr>
      <vt:lpstr>Arial</vt:lpstr>
      <vt:lpstr>Office 테마</vt:lpstr>
      <vt:lpstr>Reconstruction For Rendering distribution Effect</vt:lpstr>
      <vt:lpstr>First Paper</vt:lpstr>
      <vt:lpstr>Pinhole image</vt:lpstr>
      <vt:lpstr>With motion blur and depth of field</vt:lpstr>
      <vt:lpstr>Motion blur and depth of field 1 sample per pixel</vt:lpstr>
      <vt:lpstr>Proposed algorithm</vt:lpstr>
      <vt:lpstr>Pinhole camera model</vt:lpstr>
      <vt:lpstr>Thin lens camera model</vt:lpstr>
      <vt:lpstr>Thin lens camera model</vt:lpstr>
      <vt:lpstr>Averaging these pinhole images</vt:lpstr>
      <vt:lpstr>Proposed approach</vt:lpstr>
      <vt:lpstr>Proposed approach</vt:lpstr>
      <vt:lpstr>Proposed approach</vt:lpstr>
      <vt:lpstr>Proposed approach</vt:lpstr>
      <vt:lpstr>Reprojection</vt:lpstr>
      <vt:lpstr>Reprojection</vt:lpstr>
      <vt:lpstr>Proposed approach</vt:lpstr>
      <vt:lpstr>Reconstruction with complex visibility</vt:lpstr>
      <vt:lpstr>Reconstruction with complex visibility</vt:lpstr>
      <vt:lpstr>Result &amp; Comparison</vt:lpstr>
      <vt:lpstr>Second Paper</vt:lpstr>
      <vt:lpstr>Indirect light field  </vt:lpstr>
      <vt:lpstr>Input &amp; Output</vt:lpstr>
      <vt:lpstr>Input &amp; Output</vt:lpstr>
      <vt:lpstr>Reconstruction</vt:lpstr>
      <vt:lpstr>Result</vt:lpstr>
      <vt:lpstr>Thank you</vt:lpstr>
      <vt:lpstr>Quiz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For Rendering Distribution Effect</dc:title>
  <dc:creator>hyunji</dc:creator>
  <cp:lastModifiedBy>hyunji</cp:lastModifiedBy>
  <cp:revision>54</cp:revision>
  <cp:lastPrinted>2016-06-09T03:21:49Z</cp:lastPrinted>
  <dcterms:created xsi:type="dcterms:W3CDTF">2016-06-07T10:45:06Z</dcterms:created>
  <dcterms:modified xsi:type="dcterms:W3CDTF">2016-06-09T06:37:00Z</dcterms:modified>
</cp:coreProperties>
</file>